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258" r:id="rId3"/>
    <p:sldId id="259" r:id="rId4"/>
    <p:sldId id="263" r:id="rId5"/>
    <p:sldId id="291" r:id="rId6"/>
    <p:sldId id="265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278" r:id="rId32"/>
    <p:sldId id="309" r:id="rId33"/>
    <p:sldId id="296" r:id="rId34"/>
    <p:sldId id="326" r:id="rId35"/>
    <p:sldId id="331" r:id="rId36"/>
    <p:sldId id="327" r:id="rId37"/>
    <p:sldId id="328" r:id="rId38"/>
    <p:sldId id="329" r:id="rId39"/>
    <p:sldId id="325" r:id="rId40"/>
    <p:sldId id="297" r:id="rId41"/>
    <p:sldId id="298" r:id="rId42"/>
    <p:sldId id="299" r:id="rId43"/>
    <p:sldId id="333" r:id="rId44"/>
    <p:sldId id="300" r:id="rId45"/>
    <p:sldId id="334" r:id="rId46"/>
    <p:sldId id="301" r:id="rId47"/>
    <p:sldId id="302" r:id="rId48"/>
    <p:sldId id="303" r:id="rId49"/>
    <p:sldId id="332" r:id="rId50"/>
    <p:sldId id="304" r:id="rId51"/>
    <p:sldId id="305" r:id="rId52"/>
    <p:sldId id="312" r:id="rId53"/>
    <p:sldId id="313" r:id="rId54"/>
    <p:sldId id="314" r:id="rId55"/>
    <p:sldId id="315" r:id="rId56"/>
    <p:sldId id="324" r:id="rId57"/>
    <p:sldId id="316" r:id="rId58"/>
    <p:sldId id="335" r:id="rId59"/>
    <p:sldId id="317" r:id="rId60"/>
    <p:sldId id="319" r:id="rId61"/>
    <p:sldId id="339" r:id="rId62"/>
    <p:sldId id="321" r:id="rId63"/>
    <p:sldId id="323" r:id="rId64"/>
    <p:sldId id="336" r:id="rId65"/>
    <p:sldId id="337" r:id="rId66"/>
    <p:sldId id="340" r:id="rId67"/>
    <p:sldId id="338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41" autoAdjust="0"/>
  </p:normalViewPr>
  <p:slideViewPr>
    <p:cSldViewPr>
      <p:cViewPr>
        <p:scale>
          <a:sx n="130" d="100"/>
          <a:sy n="130" d="100"/>
        </p:scale>
        <p:origin x="-156" y="15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FF1D2-81F5-4E94-A8D9-D191BDC93867}" type="doc">
      <dgm:prSet loTypeId="urn:microsoft.com/office/officeart/2005/8/layout/cycle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0A200F8-7333-4D79-8574-8DED3181B4A3}">
      <dgm:prSet phldrT="[텍스트]"/>
      <dgm:spPr/>
      <dgm:t>
        <a:bodyPr/>
        <a:lstStyle/>
        <a:p>
          <a:pPr latinLnBrk="1"/>
          <a:r>
            <a:rPr lang="ko-KR" altLang="en-US" b="1" dirty="0" smtClean="0"/>
            <a:t>각종 센서</a:t>
          </a:r>
          <a:endParaRPr lang="ko-KR" altLang="en-US" b="1" dirty="0"/>
        </a:p>
      </dgm:t>
    </dgm:pt>
    <dgm:pt modelId="{397EEBF8-FF8E-4889-B90C-94C38AEA6EFE}" type="par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1EAF44A8-DC41-481F-AAC1-3DF0BB8507D8}" type="sib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206BB7CF-28BB-4C9B-89BB-638DBA416A42}">
      <dgm:prSet phldrT="[텍스트]"/>
      <dgm:spPr/>
      <dgm:t>
        <a:bodyPr/>
        <a:lstStyle/>
        <a:p>
          <a:pPr latinLnBrk="1"/>
          <a:r>
            <a:rPr lang="ko-KR" altLang="en-US" b="1" dirty="0" smtClean="0"/>
            <a:t>식물용 </a:t>
          </a:r>
          <a:r>
            <a:rPr lang="en-US" altLang="ko-KR" b="1" dirty="0" smtClean="0"/>
            <a:t>LED</a:t>
          </a:r>
          <a:endParaRPr lang="ko-KR" altLang="en-US" b="1" dirty="0"/>
        </a:p>
      </dgm:t>
    </dgm:pt>
    <dgm:pt modelId="{5B9B3AD3-08BA-4E90-AAD6-5F6A6A2F4DB4}" type="par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DB47CD5-73BD-4A3B-8C23-A2BF56B7DB6F}" type="sib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CB46CD6-9D19-4A0E-BB5A-8DC1502C7930}">
      <dgm:prSet phldrT="[텍스트]"/>
      <dgm:spPr/>
      <dgm:t>
        <a:bodyPr/>
        <a:lstStyle/>
        <a:p>
          <a:pPr latinLnBrk="1"/>
          <a:r>
            <a:rPr lang="ko-KR" altLang="en-US" b="1" dirty="0" err="1" smtClean="0"/>
            <a:t>스마트폰</a:t>
          </a:r>
          <a:endParaRPr lang="ko-KR" altLang="en-US" b="1" dirty="0"/>
        </a:p>
      </dgm:t>
    </dgm:pt>
    <dgm:pt modelId="{5FC0D5BE-5ADC-44BE-A2A3-909D4F028C24}" type="par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A57A9E6C-B661-4645-A4C6-3F60DDA202CA}" type="sib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77192E74-0EDB-4412-B4EA-5522C61ADB73}">
      <dgm:prSet phldrT="[텍스트]"/>
      <dgm:spPr/>
      <dgm:t>
        <a:bodyPr/>
        <a:lstStyle/>
        <a:p>
          <a:pPr latinLnBrk="1"/>
          <a:r>
            <a:rPr lang="ko-KR" altLang="en-US" b="1" dirty="0" smtClean="0"/>
            <a:t>컨트롤러</a:t>
          </a:r>
          <a:endParaRPr lang="en-US" altLang="ko-KR" b="1" dirty="0" smtClean="0"/>
        </a:p>
        <a:p>
          <a:pPr latinLnBrk="1"/>
          <a:r>
            <a:rPr lang="en-US" altLang="ko-KR" b="1" dirty="0" smtClean="0"/>
            <a:t>(</a:t>
          </a:r>
          <a:r>
            <a:rPr lang="ko-KR" altLang="en-US" b="1" dirty="0" err="1" smtClean="0"/>
            <a:t>아두이노보드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8FE499AD-4DCB-4861-B68B-62EA02D165A3}" type="par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59500CFA-A35A-440F-8F80-1C6983DAA5F9}" type="sib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FF52D96E-9181-48F1-B955-E9014A34D464}">
      <dgm:prSet phldrT="[텍스트]"/>
      <dgm:spPr/>
      <dgm:t>
        <a:bodyPr/>
        <a:lstStyle/>
        <a:p>
          <a:pPr latinLnBrk="1"/>
          <a:r>
            <a:rPr lang="ko-KR" altLang="en-US" b="1" dirty="0" smtClean="0"/>
            <a:t>워터펌프</a:t>
          </a:r>
          <a:endParaRPr lang="ko-KR" altLang="en-US" b="1" dirty="0"/>
        </a:p>
      </dgm:t>
    </dgm:pt>
    <dgm:pt modelId="{F4807270-E467-4FA0-9045-C3DC25323EB5}" type="par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58CFEAC9-1D8D-4122-AE9D-B5180DDB4216}" type="sib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861DB517-BA26-4968-BF37-4A4A9857547B}" type="pres">
      <dgm:prSet presAssocID="{802FF1D2-81F5-4E94-A8D9-D191BDC938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A4BE73-E2C3-4714-AC80-0C4D53A5C38B}" type="pres">
      <dgm:prSet presAssocID="{B0A200F8-7333-4D79-8574-8DED3181B4A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5176C5-C5DF-4327-8A3A-FE5BA750F338}" type="pres">
      <dgm:prSet presAssocID="{B0A200F8-7333-4D79-8574-8DED3181B4A3}" presName="spNode" presStyleCnt="0"/>
      <dgm:spPr/>
    </dgm:pt>
    <dgm:pt modelId="{FB268BF2-092A-4F0C-998D-B0F304DBE22D}" type="pres">
      <dgm:prSet presAssocID="{1EAF44A8-DC41-481F-AAC1-3DF0BB8507D8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48966C7-7EA2-45BF-8330-DCB46048293B}" type="pres">
      <dgm:prSet presAssocID="{206BB7CF-28BB-4C9B-89BB-638DBA416A4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3DD573-3536-4995-9B05-F2D22051CB18}" type="pres">
      <dgm:prSet presAssocID="{206BB7CF-28BB-4C9B-89BB-638DBA416A42}" presName="spNode" presStyleCnt="0"/>
      <dgm:spPr/>
    </dgm:pt>
    <dgm:pt modelId="{5286AA4B-348E-4C40-93B2-8C9610A8499A}" type="pres">
      <dgm:prSet presAssocID="{FDB47CD5-73BD-4A3B-8C23-A2BF56B7DB6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FC1B7CC-040A-48B8-BD58-1D078C93DF54}" type="pres">
      <dgm:prSet presAssocID="{FCB46CD6-9D19-4A0E-BB5A-8DC1502C793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3749B2-4D8D-404D-B2F8-AAF7E880CC55}" type="pres">
      <dgm:prSet presAssocID="{FCB46CD6-9D19-4A0E-BB5A-8DC1502C7930}" presName="spNode" presStyleCnt="0"/>
      <dgm:spPr/>
    </dgm:pt>
    <dgm:pt modelId="{75E88B4F-CE41-4ACC-8C3C-96193F318A6A}" type="pres">
      <dgm:prSet presAssocID="{A57A9E6C-B661-4645-A4C6-3F60DDA202CA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BAC709E-2B81-45A1-80A6-0BDE6138D52B}" type="pres">
      <dgm:prSet presAssocID="{77192E74-0EDB-4412-B4EA-5522C61ADB7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016C09-22A0-4358-B3F7-93A4C3DCB5AD}" type="pres">
      <dgm:prSet presAssocID="{77192E74-0EDB-4412-B4EA-5522C61ADB73}" presName="spNode" presStyleCnt="0"/>
      <dgm:spPr/>
    </dgm:pt>
    <dgm:pt modelId="{DF362B8A-6E46-43F3-8741-926CEBAB0588}" type="pres">
      <dgm:prSet presAssocID="{59500CFA-A35A-440F-8F80-1C6983DAA5F9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AB137A65-3B1C-4980-87BC-B95BEF599CE8}" type="pres">
      <dgm:prSet presAssocID="{FF52D96E-9181-48F1-B955-E9014A34D46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05C42A-B49E-488F-A187-25D90274218D}" type="pres">
      <dgm:prSet presAssocID="{FF52D96E-9181-48F1-B955-E9014A34D464}" presName="spNode" presStyleCnt="0"/>
      <dgm:spPr/>
    </dgm:pt>
    <dgm:pt modelId="{C4E309CD-9ED8-4238-A9A4-65E20EA39559}" type="pres">
      <dgm:prSet presAssocID="{58CFEAC9-1D8D-4122-AE9D-B5180DDB4216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74CB5668-8C3C-469F-BCD3-78A9A46ED019}" srcId="{802FF1D2-81F5-4E94-A8D9-D191BDC93867}" destId="{B0A200F8-7333-4D79-8574-8DED3181B4A3}" srcOrd="0" destOrd="0" parTransId="{397EEBF8-FF8E-4889-B90C-94C38AEA6EFE}" sibTransId="{1EAF44A8-DC41-481F-AAC1-3DF0BB8507D8}"/>
    <dgm:cxn modelId="{2E082423-CC97-4074-8AEF-BB428BAFF9BC}" type="presOf" srcId="{206BB7CF-28BB-4C9B-89BB-638DBA416A42}" destId="{048966C7-7EA2-45BF-8330-DCB46048293B}" srcOrd="0" destOrd="0" presId="urn:microsoft.com/office/officeart/2005/8/layout/cycle6"/>
    <dgm:cxn modelId="{F53BBD9C-39EA-4338-9C7D-D2557452C06B}" type="presOf" srcId="{59500CFA-A35A-440F-8F80-1C6983DAA5F9}" destId="{DF362B8A-6E46-43F3-8741-926CEBAB0588}" srcOrd="0" destOrd="0" presId="urn:microsoft.com/office/officeart/2005/8/layout/cycle6"/>
    <dgm:cxn modelId="{A4839DE9-CA58-4B82-9B6A-2EE6B6D7B7B1}" srcId="{802FF1D2-81F5-4E94-A8D9-D191BDC93867}" destId="{FCB46CD6-9D19-4A0E-BB5A-8DC1502C7930}" srcOrd="2" destOrd="0" parTransId="{5FC0D5BE-5ADC-44BE-A2A3-909D4F028C24}" sibTransId="{A57A9E6C-B661-4645-A4C6-3F60DDA202CA}"/>
    <dgm:cxn modelId="{7EEB69D2-1B87-4695-9F7A-6AA44C812658}" srcId="{802FF1D2-81F5-4E94-A8D9-D191BDC93867}" destId="{206BB7CF-28BB-4C9B-89BB-638DBA416A42}" srcOrd="1" destOrd="0" parTransId="{5B9B3AD3-08BA-4E90-AAD6-5F6A6A2F4DB4}" sibTransId="{FDB47CD5-73BD-4A3B-8C23-A2BF56B7DB6F}"/>
    <dgm:cxn modelId="{21DD842B-C363-43F1-B2D4-AAF0B7061049}" type="presOf" srcId="{58CFEAC9-1D8D-4122-AE9D-B5180DDB4216}" destId="{C4E309CD-9ED8-4238-A9A4-65E20EA39559}" srcOrd="0" destOrd="0" presId="urn:microsoft.com/office/officeart/2005/8/layout/cycle6"/>
    <dgm:cxn modelId="{7043E6F0-668F-4F2D-8E15-A05F73B8FF0C}" type="presOf" srcId="{77192E74-0EDB-4412-B4EA-5522C61ADB73}" destId="{CBAC709E-2B81-45A1-80A6-0BDE6138D52B}" srcOrd="0" destOrd="0" presId="urn:microsoft.com/office/officeart/2005/8/layout/cycle6"/>
    <dgm:cxn modelId="{5844278C-7476-42CB-A7DF-3FEC081B08BD}" srcId="{802FF1D2-81F5-4E94-A8D9-D191BDC93867}" destId="{77192E74-0EDB-4412-B4EA-5522C61ADB73}" srcOrd="3" destOrd="0" parTransId="{8FE499AD-4DCB-4861-B68B-62EA02D165A3}" sibTransId="{59500CFA-A35A-440F-8F80-1C6983DAA5F9}"/>
    <dgm:cxn modelId="{7BD47893-BDE9-402F-991A-B7952E89E5CE}" type="presOf" srcId="{B0A200F8-7333-4D79-8574-8DED3181B4A3}" destId="{82A4BE73-E2C3-4714-AC80-0C4D53A5C38B}" srcOrd="0" destOrd="0" presId="urn:microsoft.com/office/officeart/2005/8/layout/cycle6"/>
    <dgm:cxn modelId="{7DB376B9-CF31-4A13-A7BD-1ED07829EFD1}" type="presOf" srcId="{FF52D96E-9181-48F1-B955-E9014A34D464}" destId="{AB137A65-3B1C-4980-87BC-B95BEF599CE8}" srcOrd="0" destOrd="0" presId="urn:microsoft.com/office/officeart/2005/8/layout/cycle6"/>
    <dgm:cxn modelId="{88064E83-3C5A-476C-A8C3-7CFDBC34941C}" type="presOf" srcId="{FCB46CD6-9D19-4A0E-BB5A-8DC1502C7930}" destId="{DFC1B7CC-040A-48B8-BD58-1D078C93DF54}" srcOrd="0" destOrd="0" presId="urn:microsoft.com/office/officeart/2005/8/layout/cycle6"/>
    <dgm:cxn modelId="{659F4D3A-7889-4A94-B34D-6AFA116DB1DF}" type="presOf" srcId="{FDB47CD5-73BD-4A3B-8C23-A2BF56B7DB6F}" destId="{5286AA4B-348E-4C40-93B2-8C9610A8499A}" srcOrd="0" destOrd="0" presId="urn:microsoft.com/office/officeart/2005/8/layout/cycle6"/>
    <dgm:cxn modelId="{1E4BAAF9-485D-48CF-A768-B2BC93A29441}" type="presOf" srcId="{A57A9E6C-B661-4645-A4C6-3F60DDA202CA}" destId="{75E88B4F-CE41-4ACC-8C3C-96193F318A6A}" srcOrd="0" destOrd="0" presId="urn:microsoft.com/office/officeart/2005/8/layout/cycle6"/>
    <dgm:cxn modelId="{DFBEC92F-D168-4B02-B258-44C661C40700}" type="presOf" srcId="{1EAF44A8-DC41-481F-AAC1-3DF0BB8507D8}" destId="{FB268BF2-092A-4F0C-998D-B0F304DBE22D}" srcOrd="0" destOrd="0" presId="urn:microsoft.com/office/officeart/2005/8/layout/cycle6"/>
    <dgm:cxn modelId="{47B49DA2-4732-422A-B5E9-84AAA541A435}" srcId="{802FF1D2-81F5-4E94-A8D9-D191BDC93867}" destId="{FF52D96E-9181-48F1-B955-E9014A34D464}" srcOrd="4" destOrd="0" parTransId="{F4807270-E467-4FA0-9045-C3DC25323EB5}" sibTransId="{58CFEAC9-1D8D-4122-AE9D-B5180DDB4216}"/>
    <dgm:cxn modelId="{6D8F2E83-118E-4362-B2D0-FC33E5942895}" type="presOf" srcId="{802FF1D2-81F5-4E94-A8D9-D191BDC93867}" destId="{861DB517-BA26-4968-BF37-4A4A9857547B}" srcOrd="0" destOrd="0" presId="urn:microsoft.com/office/officeart/2005/8/layout/cycle6"/>
    <dgm:cxn modelId="{407E5FE2-A990-4745-85B6-1483A9F88829}" type="presParOf" srcId="{861DB517-BA26-4968-BF37-4A4A9857547B}" destId="{82A4BE73-E2C3-4714-AC80-0C4D53A5C38B}" srcOrd="0" destOrd="0" presId="urn:microsoft.com/office/officeart/2005/8/layout/cycle6"/>
    <dgm:cxn modelId="{5DE32D83-5507-4C03-B070-606D084FECDB}" type="presParOf" srcId="{861DB517-BA26-4968-BF37-4A4A9857547B}" destId="{DF5176C5-C5DF-4327-8A3A-FE5BA750F338}" srcOrd="1" destOrd="0" presId="urn:microsoft.com/office/officeart/2005/8/layout/cycle6"/>
    <dgm:cxn modelId="{B04D090F-18A2-42CE-8F38-011CFAFF6E5D}" type="presParOf" srcId="{861DB517-BA26-4968-BF37-4A4A9857547B}" destId="{FB268BF2-092A-4F0C-998D-B0F304DBE22D}" srcOrd="2" destOrd="0" presId="urn:microsoft.com/office/officeart/2005/8/layout/cycle6"/>
    <dgm:cxn modelId="{6C983B79-D7B3-419E-8DD8-1051F76E474A}" type="presParOf" srcId="{861DB517-BA26-4968-BF37-4A4A9857547B}" destId="{048966C7-7EA2-45BF-8330-DCB46048293B}" srcOrd="3" destOrd="0" presId="urn:microsoft.com/office/officeart/2005/8/layout/cycle6"/>
    <dgm:cxn modelId="{468157E7-1A5E-4B87-859F-CD0741387985}" type="presParOf" srcId="{861DB517-BA26-4968-BF37-4A4A9857547B}" destId="{823DD573-3536-4995-9B05-F2D22051CB18}" srcOrd="4" destOrd="0" presId="urn:microsoft.com/office/officeart/2005/8/layout/cycle6"/>
    <dgm:cxn modelId="{F56D5B67-4D93-4C7A-919A-1A68CCCBB817}" type="presParOf" srcId="{861DB517-BA26-4968-BF37-4A4A9857547B}" destId="{5286AA4B-348E-4C40-93B2-8C9610A8499A}" srcOrd="5" destOrd="0" presId="urn:microsoft.com/office/officeart/2005/8/layout/cycle6"/>
    <dgm:cxn modelId="{BF7C4FA4-C7DC-45F9-B1D7-F3C4C95EFCC2}" type="presParOf" srcId="{861DB517-BA26-4968-BF37-4A4A9857547B}" destId="{DFC1B7CC-040A-48B8-BD58-1D078C93DF54}" srcOrd="6" destOrd="0" presId="urn:microsoft.com/office/officeart/2005/8/layout/cycle6"/>
    <dgm:cxn modelId="{B58E7EB7-2F77-440D-AC72-3A1C8288711C}" type="presParOf" srcId="{861DB517-BA26-4968-BF37-4A4A9857547B}" destId="{AC3749B2-4D8D-404D-B2F8-AAF7E880CC55}" srcOrd="7" destOrd="0" presId="urn:microsoft.com/office/officeart/2005/8/layout/cycle6"/>
    <dgm:cxn modelId="{34F7FB28-E0CF-4AD2-B682-A77109C5B1C5}" type="presParOf" srcId="{861DB517-BA26-4968-BF37-4A4A9857547B}" destId="{75E88B4F-CE41-4ACC-8C3C-96193F318A6A}" srcOrd="8" destOrd="0" presId="urn:microsoft.com/office/officeart/2005/8/layout/cycle6"/>
    <dgm:cxn modelId="{46236A23-C6EF-445F-9251-E18DE377CB2A}" type="presParOf" srcId="{861DB517-BA26-4968-BF37-4A4A9857547B}" destId="{CBAC709E-2B81-45A1-80A6-0BDE6138D52B}" srcOrd="9" destOrd="0" presId="urn:microsoft.com/office/officeart/2005/8/layout/cycle6"/>
    <dgm:cxn modelId="{D2B5860A-D9F4-416D-B42B-70F0B017165A}" type="presParOf" srcId="{861DB517-BA26-4968-BF37-4A4A9857547B}" destId="{DE016C09-22A0-4358-B3F7-93A4C3DCB5AD}" srcOrd="10" destOrd="0" presId="urn:microsoft.com/office/officeart/2005/8/layout/cycle6"/>
    <dgm:cxn modelId="{6046E6AF-43BC-44F6-A844-5AD4359A93C0}" type="presParOf" srcId="{861DB517-BA26-4968-BF37-4A4A9857547B}" destId="{DF362B8A-6E46-43F3-8741-926CEBAB0588}" srcOrd="11" destOrd="0" presId="urn:microsoft.com/office/officeart/2005/8/layout/cycle6"/>
    <dgm:cxn modelId="{B1A7053F-E2BC-46F5-A3F0-9095C8FDDA45}" type="presParOf" srcId="{861DB517-BA26-4968-BF37-4A4A9857547B}" destId="{AB137A65-3B1C-4980-87BC-B95BEF599CE8}" srcOrd="12" destOrd="0" presId="urn:microsoft.com/office/officeart/2005/8/layout/cycle6"/>
    <dgm:cxn modelId="{40FA94BA-03C8-4ABB-A4C6-029A811BAD84}" type="presParOf" srcId="{861DB517-BA26-4968-BF37-4A4A9857547B}" destId="{4E05C42A-B49E-488F-A187-25D90274218D}" srcOrd="13" destOrd="0" presId="urn:microsoft.com/office/officeart/2005/8/layout/cycle6"/>
    <dgm:cxn modelId="{0D2F9E61-454D-4492-A69B-B005E24E165B}" type="presParOf" srcId="{861DB517-BA26-4968-BF37-4A4A9857547B}" destId="{C4E309CD-9ED8-4238-A9A4-65E20EA3955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4BE73-E2C3-4714-AC80-0C4D53A5C38B}">
      <dsp:nvSpPr>
        <dsp:cNvPr id="0" name=""/>
        <dsp:cNvSpPr/>
      </dsp:nvSpPr>
      <dsp:spPr>
        <a:xfrm>
          <a:off x="1131916" y="454"/>
          <a:ext cx="856174" cy="5565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각종 센서</a:t>
          </a:r>
          <a:endParaRPr lang="ko-KR" altLang="en-US" sz="900" b="1" kern="1200" dirty="0"/>
        </a:p>
      </dsp:txBody>
      <dsp:txXfrm>
        <a:off x="1159083" y="27621"/>
        <a:ext cx="801840" cy="502179"/>
      </dsp:txXfrm>
    </dsp:sp>
    <dsp:sp modelId="{FB268BF2-092A-4F0C-998D-B0F304DBE22D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547062" y="88089"/>
              </a:moveTo>
              <a:arcTo wR="1113078" hR="1113078" stAng="17576879" swAng="196414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966C7-7EA2-45BF-8330-DCB46048293B}">
      <dsp:nvSpPr>
        <dsp:cNvPr id="0" name=""/>
        <dsp:cNvSpPr/>
      </dsp:nvSpPr>
      <dsp:spPr>
        <a:xfrm>
          <a:off x="2190517" y="769573"/>
          <a:ext cx="856174" cy="5565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식물용 </a:t>
          </a:r>
          <a:r>
            <a:rPr lang="en-US" altLang="ko-KR" sz="900" b="1" kern="1200" dirty="0" smtClean="0"/>
            <a:t>LED</a:t>
          </a:r>
          <a:endParaRPr lang="ko-KR" altLang="en-US" sz="900" b="1" kern="1200" dirty="0"/>
        </a:p>
      </dsp:txBody>
      <dsp:txXfrm>
        <a:off x="2217684" y="796740"/>
        <a:ext cx="801840" cy="502179"/>
      </dsp:txXfrm>
    </dsp:sp>
    <dsp:sp modelId="{5286AA4B-348E-4C40-93B2-8C9610A8499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2224614" y="1054496"/>
              </a:moveTo>
              <a:arcTo wR="1113078" hR="1113078" stAng="21418984" swAng="219830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1B7CC-040A-48B8-BD58-1D078C93DF54}">
      <dsp:nvSpPr>
        <dsp:cNvPr id="0" name=""/>
        <dsp:cNvSpPr/>
      </dsp:nvSpPr>
      <dsp:spPr>
        <a:xfrm>
          <a:off x="1786168" y="2014032"/>
          <a:ext cx="856174" cy="5565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err="1" smtClean="0"/>
            <a:t>스마트폰</a:t>
          </a:r>
          <a:endParaRPr lang="ko-KR" altLang="en-US" sz="900" b="1" kern="1200" dirty="0"/>
        </a:p>
      </dsp:txBody>
      <dsp:txXfrm>
        <a:off x="1813335" y="2041199"/>
        <a:ext cx="801840" cy="502179"/>
      </dsp:txXfrm>
    </dsp:sp>
    <dsp:sp modelId="{75E88B4F-CE41-4ACC-8C3C-96193F318A6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334811" y="2203848"/>
              </a:moveTo>
              <a:arcTo wR="1113078" hR="1113078" stAng="4710564" swAng="137887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C709E-2B81-45A1-80A6-0BDE6138D52B}">
      <dsp:nvSpPr>
        <dsp:cNvPr id="0" name=""/>
        <dsp:cNvSpPr/>
      </dsp:nvSpPr>
      <dsp:spPr>
        <a:xfrm>
          <a:off x="477665" y="2014032"/>
          <a:ext cx="856174" cy="5565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컨트롤러</a:t>
          </a:r>
          <a:endParaRPr lang="en-US" altLang="ko-KR" sz="900" b="1" kern="1200" dirty="0" smtClean="0"/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1" kern="1200" dirty="0" smtClean="0"/>
            <a:t>(</a:t>
          </a:r>
          <a:r>
            <a:rPr lang="ko-KR" altLang="en-US" sz="900" b="1" kern="1200" dirty="0" err="1" smtClean="0"/>
            <a:t>아두이노보드</a:t>
          </a:r>
          <a:r>
            <a:rPr lang="en-US" altLang="ko-KR" sz="900" kern="1200" dirty="0" smtClean="0"/>
            <a:t>)</a:t>
          </a:r>
          <a:endParaRPr lang="ko-KR" altLang="en-US" sz="900" kern="1200" dirty="0"/>
        </a:p>
      </dsp:txBody>
      <dsp:txXfrm>
        <a:off x="504832" y="2041199"/>
        <a:ext cx="801840" cy="502179"/>
      </dsp:txXfrm>
    </dsp:sp>
    <dsp:sp modelId="{DF362B8A-6E46-43F3-8741-926CEBAB0588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86203" y="1729394"/>
              </a:moveTo>
              <a:arcTo wR="1113078" hR="1113078" stAng="8782709" swAng="2198307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37A65-3B1C-4980-87BC-B95BEF599CE8}">
      <dsp:nvSpPr>
        <dsp:cNvPr id="0" name=""/>
        <dsp:cNvSpPr/>
      </dsp:nvSpPr>
      <dsp:spPr>
        <a:xfrm>
          <a:off x="73316" y="769573"/>
          <a:ext cx="856174" cy="55651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워터펌프</a:t>
          </a:r>
          <a:endParaRPr lang="ko-KR" altLang="en-US" sz="900" b="1" kern="1200" dirty="0"/>
        </a:p>
      </dsp:txBody>
      <dsp:txXfrm>
        <a:off x="100483" y="796740"/>
        <a:ext cx="801840" cy="502179"/>
      </dsp:txXfrm>
    </dsp:sp>
    <dsp:sp modelId="{C4E309CD-9ED8-4238-A9A4-65E20EA39559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93744" y="485568"/>
              </a:moveTo>
              <a:arcTo wR="1113078" hR="1113078" stAng="12858976" swAng="1964145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694243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</a:t>
            </a:r>
            <a:r>
              <a:rPr lang="en-US" altLang="ko-KR" sz="1200" dirty="0" smtClean="0">
                <a:solidFill>
                  <a:srgbClr val="FF0000"/>
                </a:solidFill>
              </a:rPr>
              <a:t>2016</a:t>
            </a:r>
            <a:r>
              <a:rPr lang="ko-KR" altLang="en-US" sz="1200" dirty="0" smtClean="0">
                <a:solidFill>
                  <a:srgbClr val="FF0000"/>
                </a:solidFill>
              </a:rPr>
              <a:t>년 </a:t>
            </a:r>
            <a:r>
              <a:rPr lang="en-US" altLang="ko-KR" sz="1200" dirty="0" smtClean="0">
                <a:solidFill>
                  <a:srgbClr val="FF0000"/>
                </a:solidFill>
              </a:rPr>
              <a:t>40</a:t>
            </a:r>
            <a:r>
              <a:rPr lang="ko-KR" altLang="en-US" sz="1200" dirty="0" smtClean="0">
                <a:solidFill>
                  <a:srgbClr val="FF0000"/>
                </a:solidFill>
              </a:rPr>
              <a:t>대 중반의 나이에 창업했던 회사도 정리하고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FF0000"/>
                </a:solidFill>
              </a:rPr>
              <a:t>그 동안 생계를 유지하던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과학 학원도 고민 끝에 정리하게 되었습니다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당시 저에게는 저의 남은 삶을 변화시킬 무엇인가가 절실하게 필요했습니다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그래서 살기 위해 선택한 것이 인공지능입니다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인공지능을 선택한 이유는 가장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쎄보였습니다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ㅎㅎ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아닙니다만</a:t>
            </a:r>
            <a:r>
              <a:rPr lang="en-US" altLang="ko-KR" sz="1200" dirty="0" smtClean="0">
                <a:solidFill>
                  <a:srgbClr val="FF0000"/>
                </a:solidFill>
              </a:rPr>
              <a:t>…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제가 오늘 여러분들과 함께 나누고자 하는 말씀은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진행했고 지금도 하고 있는  </a:t>
            </a:r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가지고서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19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file:///D:\&#49324;&#51652;&amp;&#46041;&#50689;&#49345;\%5bSHANA%5d%5bSHANA%5d&#52852;&#46993;&#53076;&#50640;&#54617;&#49845;&#44208;&#44284;_Trim.wmv" TargetMode="External"/><Relationship Id="rId7" Type="http://schemas.openxmlformats.org/officeDocument/2006/relationships/image" Target="../media/image12.png"/><Relationship Id="rId2" Type="http://schemas.openxmlformats.org/officeDocument/2006/relationships/video" Target="file:///D:\&#49324;&#51652;&amp;&#46041;&#50689;&#49345;\%5bSHANA%5d%5bSHANA%5d&#52852;&#46993;&#53076;&#50640;&#54617;&#49845;_Trim.wmv" TargetMode="External"/><Relationship Id="rId1" Type="http://schemas.microsoft.com/office/2007/relationships/media" Target="file:///D:\&#49324;&#51652;&amp;&#46041;&#50689;&#49345;\%5bSHANA%5d%5bSHANA%5d&#52852;&#46993;&#53076;&#50640;&#54617;&#49845;_Trim.wmv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9324;&#51652;&amp;&#46041;&#50689;&#49345;\%5bSHANA%5d%5bSHANA%5d&#52852;&#46993;&#53076;&#50640;&#54617;&#49845;&#44208;&#44284;_Trim.wmv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png"/><Relationship Id="rId2" Type="http://schemas.openxmlformats.org/officeDocument/2006/relationships/video" Target="file:///D:\&#49324;&#51652;&amp;&#46041;&#50689;&#49345;\%5bSHANA%5d&#51064;&#49885;&#44396;&#54788;&#44208;&#44284;.wmv" TargetMode="External"/><Relationship Id="rId1" Type="http://schemas.microsoft.com/office/2007/relationships/media" Target="file:///D:\&#49324;&#51652;&amp;&#46041;&#50689;&#49345;\%5bSHANA%5d&#51064;&#49885;&#44396;&#54788;&#44208;&#44284;.wmv" TargetMode="Externa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file:///D:\&#44305;&#51452;&#51648;&#50669;&#44592;&#50629;&#44053;&#50672;\&#44053;&#50672;ppt\%5bSHANA%5dTensorFlow%20YOLOv3%20TF2.0_Trim.wmv" TargetMode="External"/><Relationship Id="rId7" Type="http://schemas.openxmlformats.org/officeDocument/2006/relationships/image" Target="../media/image54.png"/><Relationship Id="rId2" Type="http://schemas.openxmlformats.org/officeDocument/2006/relationships/video" Target="file:///D:\&#44305;&#51452;&#51648;&#50669;&#44592;&#50629;&#44053;&#50672;\&#44053;&#50672;ppt\%5bSHANA%5dSSD%20Mobilenet%20on%20TX2_Trim.wmv" TargetMode="External"/><Relationship Id="rId1" Type="http://schemas.microsoft.com/office/2007/relationships/media" Target="file:///D:\&#44305;&#51452;&#51648;&#50669;&#44592;&#50629;&#44053;&#50672;\&#44053;&#50672;ppt\%5bSHANA%5dSSD%20Mobilenet%20on%20TX2_Trim.wmv" TargetMode="Externa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TensorFlow%20YOLOv3%20TF2.0_Trim.wm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2280;&#51312;&#50808;&#44397;&#46041;&#50689;&#49345;.wmv" TargetMode="External"/><Relationship Id="rId1" Type="http://schemas.microsoft.com/office/2007/relationships/media" Target="file:///D:\&#44305;&#51452;&#51648;&#50669;&#44592;&#50629;&#44053;&#50672;\&#44053;&#50672;ppt\%5bSHANA%5d&#52280;&#51312;&#50808;&#44397;&#46041;&#50689;&#49345;.wmv" TargetMode="Externa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54617;&#49845;&#44284;&#51221;.wmv" TargetMode="External"/><Relationship Id="rId1" Type="http://schemas.microsoft.com/office/2007/relationships/media" Target="file:///D:\0214&#54532;&#47196;&#51229;&#53944;&#48156;&#54364;_&#51060;&#50689;&#48176;\&#54617;&#49845;&#44284;&#51221;.wmv" TargetMode="Externa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4868;&#51116;&#51064;&#49885;.wmv" TargetMode="External"/><Relationship Id="rId1" Type="http://schemas.microsoft.com/office/2007/relationships/media" Target="file:///D:\&#44305;&#51452;&#51648;&#50669;&#44592;&#50629;&#44053;&#50672;\&#44053;&#50672;ppt\&#54868;&#51116;&#51064;&#49885;.wmv" TargetMode="Externa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0620;&#44404;&#51064;&#49885;.wmv" TargetMode="External"/><Relationship Id="rId1" Type="http://schemas.microsoft.com/office/2007/relationships/media" Target="file:///D:\&#44305;&#51452;&#51648;&#50669;&#44592;&#50629;&#44053;&#50672;\&#44053;&#50672;ppt\&#50620;&#44404;&#51064;&#49885;.wmv" TargetMode="External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1204;&#52376;&#47532;_&#48120;&#50756;&#49457;_Trim.wmv" TargetMode="External"/><Relationship Id="rId1" Type="http://schemas.microsoft.com/office/2007/relationships/media" Target="file:///D:\&#44305;&#51452;&#51648;&#50669;&#44592;&#50629;&#44053;&#50672;\&#44053;&#50672;ppt\&#51204;&#52376;&#47532;_&#48120;&#50756;&#49457;_Trim.wmv" TargetMode="Externa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9324;&#51652;&amp;&#46041;&#50689;&#49345;\%5bSHANA%5d&#49828;&#47560;&#53944;&#54044;MVP.wmv" TargetMode="External"/><Relationship Id="rId1" Type="http://schemas.microsoft.com/office/2007/relationships/media" Target="file:///D:\&#49324;&#51652;&amp;&#46041;&#50689;&#49345;\%5bSHANA%5d&#49828;&#47560;&#53944;&#54044;MVP.wmv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1745796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프레임워크를 활용한 영상 속 물체 인식과 이미지 전처리</a:t>
            </a:r>
            <a:r>
              <a:rPr lang="en-US" altLang="ko-KR" dirty="0"/>
              <a:t>(</a:t>
            </a:r>
            <a:r>
              <a:rPr lang="en-US" altLang="ko-KR" dirty="0" err="1"/>
              <a:t>preprocessig</a:t>
            </a:r>
            <a:r>
              <a:rPr lang="en-US" altLang="ko-KR" dirty="0"/>
              <a:t>) </a:t>
            </a:r>
            <a:r>
              <a:rPr lang="ko-KR" altLang="en-US" dirty="0"/>
              <a:t>과정</a:t>
            </a:r>
            <a:r>
              <a:rPr lang="en-US" altLang="ko-KR" dirty="0"/>
              <a:t>, </a:t>
            </a:r>
            <a:r>
              <a:rPr lang="ko-KR" altLang="en-US" dirty="0"/>
              <a:t>음성 인식과 자연어 처리에 필요한 </a:t>
            </a:r>
            <a:r>
              <a:rPr lang="en-US" altLang="ko-KR" dirty="0"/>
              <a:t>seq2seq </a:t>
            </a:r>
            <a:r>
              <a:rPr lang="ko-KR" altLang="en-US" dirty="0"/>
              <a:t>모델 소개</a:t>
            </a:r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8" y="1262797"/>
            <a:ext cx="4091588" cy="2742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0466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73" y="1268760"/>
            <a:ext cx="4786663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469" y="980728"/>
            <a:ext cx="309634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(1) </a:t>
            </a:r>
            <a:r>
              <a:rPr lang="ko-KR" altLang="en-US" sz="1200" dirty="0" smtClean="0"/>
              <a:t>사용 </a:t>
            </a:r>
            <a:r>
              <a:rPr lang="ko-KR" altLang="en-US" sz="1200" dirty="0" smtClean="0"/>
              <a:t>모델 </a:t>
            </a:r>
            <a:r>
              <a:rPr lang="en-US" altLang="ko-KR" sz="1200" dirty="0" smtClean="0"/>
              <a:t>: Inception v3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(2) </a:t>
            </a:r>
            <a:r>
              <a:rPr lang="ko-KR" altLang="en-US" sz="1200" dirty="0" smtClean="0"/>
              <a:t>구현 </a:t>
            </a:r>
            <a:r>
              <a:rPr lang="ko-KR" altLang="en-US" sz="1200" dirty="0" smtClean="0"/>
              <a:t>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(3) </a:t>
            </a:r>
            <a:r>
              <a:rPr lang="ko-KR" altLang="en-US" sz="1200" dirty="0" smtClean="0"/>
              <a:t>구현 </a:t>
            </a:r>
            <a:r>
              <a:rPr lang="ko-KR" altLang="en-US" sz="1200" dirty="0" smtClean="0"/>
              <a:t>과정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/>
              <a:t> ①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</a:t>
            </a:r>
            <a:r>
              <a:rPr lang="ko-KR" altLang="en-US" sz="1200" dirty="0" smtClean="0"/>
              <a:t>선정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대나무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카랑코에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고추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산세베리</a:t>
            </a:r>
            <a:r>
              <a:rPr lang="ko-KR" altLang="en-US" sz="1200" dirty="0" err="1"/>
              <a:t>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결과 </a:t>
            </a:r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2276872"/>
            <a:ext cx="5904656" cy="3474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1142775"/>
            <a:ext cx="5904656" cy="827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8685" y="2073743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학습과정 영상 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8" y="2110130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결과 확인 영상 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395536" y="979523"/>
            <a:ext cx="18934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smtClean="0"/>
              <a:t>학습 과정 및 결과 </a:t>
            </a:r>
            <a:endParaRPr lang="en-US" altLang="ko-KR" sz="1400" dirty="0"/>
          </a:p>
        </p:txBody>
      </p:sp>
      <p:pic>
        <p:nvPicPr>
          <p:cNvPr id="13" name="[SHANA][SHANA]카랑코에학습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78" y="2531425"/>
            <a:ext cx="3643889" cy="2049688"/>
          </a:xfrm>
          <a:prstGeom prst="rect">
            <a:avLst/>
          </a:prstGeom>
        </p:spPr>
      </p:pic>
      <p:pic>
        <p:nvPicPr>
          <p:cNvPr id="14" name="[SHANA][SHANA]카랑코에학습결과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6016" y="2541938"/>
            <a:ext cx="3655748" cy="20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3326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신의 눈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8416" y="363433"/>
            <a:ext cx="136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 구현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056" y="1412776"/>
            <a:ext cx="612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</a:t>
            </a:r>
            <a:r>
              <a:rPr lang="ko-KR" altLang="en-US" sz="1400" dirty="0" smtClean="0"/>
              <a:t>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 속 물체 인식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지능형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화재나 폭행 같은 긴급 상황 조기 포착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가구 보안 솔루</a:t>
            </a:r>
            <a:r>
              <a:rPr lang="ko-KR" altLang="en-US" sz="12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861" y="3068960"/>
            <a:ext cx="479103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</a:t>
            </a:r>
            <a:r>
              <a:rPr lang="ko-KR" altLang="en-US" sz="1400" dirty="0" smtClean="0"/>
              <a:t>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기업 </a:t>
            </a:r>
            <a:r>
              <a:rPr lang="ko-KR" altLang="en-US" sz="1200" dirty="0" smtClean="0"/>
              <a:t>연계 </a:t>
            </a:r>
            <a:r>
              <a:rPr lang="ko-KR" altLang="en-US" sz="1200" dirty="0" smtClean="0"/>
              <a:t>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성과와 </a:t>
            </a:r>
            <a:r>
              <a:rPr lang="ko-KR" altLang="en-US" sz="1200" dirty="0" smtClean="0"/>
              <a:t>한계 속에서 종료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직접적 계기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cctv</a:t>
            </a:r>
            <a:r>
              <a:rPr lang="ko-KR" altLang="en-US" sz="1200" dirty="0" smtClean="0"/>
              <a:t>의 역할에 대한 의문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  - 2017</a:t>
            </a:r>
            <a:r>
              <a:rPr lang="ko-KR" altLang="en-US" sz="1200" dirty="0">
                <a:latin typeface="+mn-ea"/>
              </a:rPr>
              <a:t>년 기준 공공기관이 설치한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1,000,000</a:t>
            </a:r>
            <a:r>
              <a:rPr lang="ko-KR" altLang="en-US" sz="1200" dirty="0" smtClean="0">
                <a:latin typeface="+mn-ea"/>
              </a:rPr>
              <a:t>대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     </a:t>
            </a:r>
            <a:r>
              <a:rPr lang="en-US" altLang="ko-KR" sz="1200" dirty="0" smtClean="0">
                <a:latin typeface="+mn-ea"/>
              </a:rPr>
              <a:t>- </a:t>
            </a:r>
            <a:r>
              <a:rPr lang="ko-KR" altLang="en-US" sz="1200" dirty="0" smtClean="0">
                <a:latin typeface="+mn-ea"/>
              </a:rPr>
              <a:t>값비싼 </a:t>
            </a:r>
            <a:r>
              <a:rPr lang="ko-KR" altLang="en-US" sz="1200" dirty="0" smtClean="0">
                <a:latin typeface="+mn-ea"/>
              </a:rPr>
              <a:t>증거 </a:t>
            </a:r>
            <a:r>
              <a:rPr lang="ko-KR" altLang="en-US" sz="1200" dirty="0" err="1" smtClean="0">
                <a:latin typeface="+mn-ea"/>
              </a:rPr>
              <a:t>수집기는</a:t>
            </a:r>
            <a:r>
              <a:rPr lang="ko-KR" altLang="en-US" sz="1200" dirty="0" smtClean="0">
                <a:latin typeface="+mn-ea"/>
              </a:rPr>
              <a:t> 아닌가</a:t>
            </a:r>
            <a:r>
              <a:rPr lang="en-US" altLang="ko-KR" sz="1200" dirty="0" smtClean="0">
                <a:latin typeface="+mn-ea"/>
              </a:rPr>
              <a:t>?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75333" y="626957"/>
            <a:ext cx="240496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현재와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미래의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2060875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7" y="1529120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현재의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카메라</a:t>
            </a:r>
            <a:r>
              <a:rPr lang="en-US" altLang="ko-KR" sz="1200" b="1" dirty="0" smtClean="0">
                <a:latin typeface="+mn-ea"/>
              </a:rPr>
              <a:t>, Seeing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609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2593" y="1529120"/>
            <a:ext cx="3501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미래의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인공지능 기반</a:t>
            </a:r>
            <a:r>
              <a:rPr lang="en-US" altLang="ko-KR" sz="1200" b="1" dirty="0" smtClean="0">
                <a:latin typeface="+mn-ea"/>
              </a:rPr>
              <a:t>, detection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2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관리자 </a:t>
            </a:r>
            <a:r>
              <a:rPr lang="ko-KR" altLang="en-US" sz="12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한 명당 </a:t>
            </a:r>
            <a:r>
              <a:rPr lang="en-US" altLang="ko-KR" sz="12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  <a:r>
              <a:rPr lang="ko-KR" altLang="en-US" sz="12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32</a:t>
            </a:r>
            <a:r>
              <a:rPr lang="ko-KR" altLang="en-US" sz="12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개</a:t>
            </a:r>
            <a:r>
              <a:rPr lang="en-US" altLang="ko-KR" sz="12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</a:t>
            </a:r>
            <a:endParaRPr lang="en-US" altLang="ko-KR" sz="12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카메라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 당 하루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900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초</a:t>
            </a:r>
            <a:endParaRPr lang="en-US" altLang="ko-KR" sz="12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적절한 처치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가능</a:t>
            </a:r>
            <a:endParaRPr lang="en-US" altLang="ko-KR" sz="12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87624" y="1982535"/>
            <a:ext cx="6459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2017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12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21</a:t>
            </a:r>
            <a:r>
              <a:rPr lang="ko-KR" altLang="en-US" sz="1400" b="1" dirty="0">
                <a:latin typeface="+mn-ea"/>
              </a:rPr>
              <a:t>일 충청북도 제천시 스포츠센터 화재로 </a:t>
            </a:r>
            <a:r>
              <a:rPr lang="en-US" altLang="ko-KR" sz="1400" b="1" dirty="0">
                <a:latin typeface="+mn-ea"/>
              </a:rPr>
              <a:t>29</a:t>
            </a:r>
            <a:r>
              <a:rPr lang="ko-KR" altLang="en-US" sz="14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26</a:t>
            </a:r>
            <a:r>
              <a:rPr lang="ko-KR" altLang="en-US" sz="1400" b="1" dirty="0">
                <a:latin typeface="+mn-ea"/>
              </a:rPr>
              <a:t>일 경상남도 밀양시 세종병원 화재로 </a:t>
            </a:r>
            <a:r>
              <a:rPr lang="en-US" altLang="ko-KR" sz="1400" b="1" dirty="0">
                <a:latin typeface="+mn-ea"/>
              </a:rPr>
              <a:t>45</a:t>
            </a:r>
            <a:r>
              <a:rPr lang="ko-KR" altLang="en-US" sz="14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10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7</a:t>
            </a:r>
            <a:r>
              <a:rPr lang="ko-KR" altLang="en-US" sz="1400" b="1" dirty="0">
                <a:latin typeface="+mn-ea"/>
              </a:rPr>
              <a:t>일 경기도 고양시 </a:t>
            </a:r>
            <a:r>
              <a:rPr lang="ko-KR" altLang="en-US" sz="1400" b="1" dirty="0" err="1">
                <a:latin typeface="+mn-ea"/>
              </a:rPr>
              <a:t>저유소</a:t>
            </a:r>
            <a:r>
              <a:rPr lang="ko-KR" altLang="en-US" sz="1400" b="1" dirty="0">
                <a:latin typeface="+mn-ea"/>
              </a:rPr>
              <a:t> 화재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풍등</a:t>
            </a:r>
            <a:r>
              <a:rPr lang="ko-KR" altLang="en-US" sz="1400" b="1" dirty="0">
                <a:latin typeface="+mn-ea"/>
              </a:rPr>
              <a:t> 불씨 하나에 </a:t>
            </a:r>
            <a:r>
              <a:rPr lang="en-US" altLang="ko-KR" sz="1400" b="1" dirty="0">
                <a:latin typeface="+mn-ea"/>
              </a:rPr>
              <a:t>70</a:t>
            </a:r>
            <a:r>
              <a:rPr lang="ko-KR" altLang="en-US" sz="1400" b="1" dirty="0">
                <a:latin typeface="+mn-ea"/>
              </a:rPr>
              <a:t>억 원 폭발</a:t>
            </a:r>
            <a:endParaRPr lang="ko-KR" altLang="en-US" sz="1400" b="1" dirty="0">
              <a:effectLst/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1005" y="4251092"/>
            <a:ext cx="5112568" cy="1323025"/>
            <a:chOff x="2495501" y="4269556"/>
            <a:chExt cx="5234561" cy="1323025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4500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84804"/>
              <a:ext cx="4353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4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3476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b="1" dirty="0" smtClean="0">
                <a:latin typeface="+mn-ea"/>
                <a:cs typeface="Calibri" panose="020F0502020204030204" pitchFamily="34" charset="0"/>
              </a:rPr>
              <a:t>. CCTV </a:t>
            </a:r>
            <a:r>
              <a:rPr lang="ko-KR" altLang="en-US" sz="1400" b="1" dirty="0" smtClean="0">
                <a:latin typeface="+mn-ea"/>
                <a:cs typeface="Calibri" panose="020F0502020204030204" pitchFamily="34" charset="0"/>
              </a:rPr>
              <a:t>카메라에 사람의 마음을 담는다 </a:t>
            </a:r>
            <a:endParaRPr lang="ru-RU" altLang="ko-KR" sz="1400" b="1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1988840"/>
            <a:ext cx="66835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△</a:t>
            </a:r>
            <a:r>
              <a:rPr lang="ko-KR" altLang="en-US" sz="1400" b="1" dirty="0">
                <a:latin typeface="+mn-ea"/>
              </a:rPr>
              <a:t>살인 △강도 △강간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강제추행 △절도 △폭력 등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대 범죄 모두가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인 가구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n-ea"/>
              </a:rPr>
              <a:t>밀집 </a:t>
            </a:r>
            <a:r>
              <a:rPr lang="ko-KR" altLang="en-US" sz="1400" b="1" dirty="0">
                <a:latin typeface="+mn-ea"/>
              </a:rPr>
              <a:t>지역이 </a:t>
            </a:r>
            <a:r>
              <a:rPr lang="ko-KR" altLang="en-US" sz="1400" b="1" dirty="0" smtClean="0">
                <a:latin typeface="+mn-ea"/>
              </a:rPr>
              <a:t>비 밀집 </a:t>
            </a:r>
            <a:r>
              <a:rPr lang="ko-KR" altLang="en-US" sz="1400" b="1" dirty="0">
                <a:latin typeface="+mn-ea"/>
              </a:rPr>
              <a:t>지역에 비해 </a:t>
            </a:r>
            <a:r>
              <a:rPr lang="en-US" altLang="ko-KR" sz="1400" b="1" dirty="0">
                <a:latin typeface="+mn-ea"/>
              </a:rPr>
              <a:t>2~3</a:t>
            </a:r>
            <a:r>
              <a:rPr lang="ko-KR" altLang="en-US" sz="1400" b="1" dirty="0">
                <a:latin typeface="+mn-ea"/>
              </a:rPr>
              <a:t>배 높은 발생률을 보인 것으로 나타났다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smtClean="0">
                <a:latin typeface="+mn-ea"/>
              </a:rPr>
              <a:t>“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83768" y="3765304"/>
            <a:ext cx="3816424" cy="1746776"/>
            <a:chOff x="1816789" y="3712628"/>
            <a:chExt cx="3816424" cy="1746776"/>
          </a:xfrm>
        </p:grpSpPr>
        <p:sp>
          <p:nvSpPr>
            <p:cNvPr id="8" name="직사각형 7"/>
            <p:cNvSpPr/>
            <p:nvPr/>
          </p:nvSpPr>
          <p:spPr>
            <a:xfrm>
              <a:off x="2495760" y="3712628"/>
              <a:ext cx="2633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+mn-ea"/>
                </a:rPr>
                <a:t>전용 </a:t>
              </a:r>
              <a:r>
                <a:rPr lang="en-US" altLang="ko-KR" sz="1400" b="1" dirty="0" smtClean="0">
                  <a:latin typeface="+mn-ea"/>
                </a:rPr>
                <a:t>CCTV </a:t>
              </a:r>
              <a:r>
                <a:rPr lang="ko-KR" altLang="en-US" sz="1400" b="1" dirty="0" smtClean="0">
                  <a:latin typeface="+mn-ea"/>
                </a:rPr>
                <a:t>설치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720740"/>
              <a:ext cx="3116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특정한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사람의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을 </a:t>
              </a:r>
              <a:endParaRPr lang="en-US" altLang="ko-KR" sz="14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3476587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CCTV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카메라에 사람의 마음을 담는다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715168"/>
            <a:ext cx="7255251" cy="4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20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4000" y="3842264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37710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000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2" y="1573619"/>
            <a:ext cx="2331188" cy="174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547983"/>
            <a:ext cx="5876695" cy="39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692696"/>
            <a:ext cx="7255251" cy="4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2 : CCTV</a:t>
            </a:r>
            <a:r>
              <a:rPr lang="ko-KR" altLang="en-US" sz="2000" dirty="0">
                <a:latin typeface="+mn-ea"/>
                <a:cs typeface="Calibri" panose="020F0502020204030204" pitchFamily="34" charset="0"/>
              </a:rPr>
              <a:t>에</a:t>
            </a: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서 특정한 사람의 얼굴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(Face)</a:t>
            </a: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 인식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20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744" y="3842263"/>
            <a:ext cx="243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사람 및 </a:t>
            </a:r>
            <a:r>
              <a:rPr lang="ko-KR" altLang="en-US" sz="1400" dirty="0" smtClean="0"/>
              <a:t>공유 이미지 </a:t>
            </a:r>
            <a:r>
              <a:rPr lang="en-US" altLang="ko-KR" sz="1400" dirty="0" smtClean="0"/>
              <a:t>1000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42944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" y="1573617"/>
            <a:ext cx="2119641" cy="1955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234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34989"/>
            <a:ext cx="5976664" cy="40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952" y="1085788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9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48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85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38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3588611"/>
            <a:ext cx="32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ng, </a:t>
            </a:r>
            <a:r>
              <a:rPr lang="ko-KR" altLang="en-US" sz="1400" dirty="0" smtClean="0"/>
              <a:t>김성훈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191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1191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75333" y="626957"/>
            <a:ext cx="160438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72405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</a:t>
            </a:r>
            <a:r>
              <a:rPr lang="ko-KR" altLang="en-US" dirty="0"/>
              <a:t>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412776"/>
            <a:ext cx="8208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</a:t>
            </a:r>
            <a:r>
              <a:rPr lang="ko-KR" altLang="en-US" sz="1200" dirty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     대학원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학기</a:t>
            </a:r>
            <a:r>
              <a:rPr lang="en-US" altLang="ko-KR" sz="1200" dirty="0"/>
              <a:t>)</a:t>
            </a:r>
            <a:r>
              <a:rPr lang="ko-KR" altLang="en-US" sz="1200" dirty="0"/>
              <a:t>에서 인공지능을 이용한 자동 작곡 프로젝트 진행 중</a:t>
            </a:r>
            <a:r>
              <a:rPr lang="en-US" altLang="ko-KR" sz="1200" dirty="0"/>
              <a:t>, 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/>
              <a:t>인공지능을 활용한 </a:t>
            </a:r>
            <a:r>
              <a:rPr lang="ko-KR" altLang="en-US" sz="1200" dirty="0" err="1"/>
              <a:t>손글씨</a:t>
            </a:r>
            <a:r>
              <a:rPr lang="ko-KR" altLang="en-US" sz="1200" dirty="0"/>
              <a:t> 및 이미지 </a:t>
            </a:r>
            <a:r>
              <a:rPr lang="ko-KR" altLang="en-US" sz="1200" dirty="0" err="1"/>
              <a:t>컨텐츠</a:t>
            </a:r>
            <a:r>
              <a:rPr lang="ko-KR" altLang="en-US" sz="1200" dirty="0"/>
              <a:t> 자동 생성으로 창업을 준비 중 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11535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717" y="168507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1685069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110378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6717" y="1203067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5636827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(Image)’</a:t>
            </a:r>
            <a:r>
              <a:rPr lang="ko-KR" altLang="en-US" sz="1400" dirty="0"/>
              <a:t>는 무엇으로 존재하는가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6104" y="0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‘</a:t>
            </a:r>
            <a:r>
              <a:rPr lang="ko-KR" altLang="en-US" sz="1400" dirty="0" smtClean="0"/>
              <a:t>물체인식 인공지능 모델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200800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/>
                <a:ea typeface="맑은 고딕"/>
                <a:cs typeface="Arial"/>
              </a:rPr>
              <a:t>▶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 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0806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9715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9715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270116"/>
            <a:ext cx="2776601" cy="1224971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7.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/>
              <a:t>이란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183" y="1124744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1)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숫자들을 </a:t>
            </a:r>
            <a:r>
              <a:rPr lang="ko-KR" altLang="en-US" sz="1200" dirty="0" smtClean="0">
                <a:latin typeface="Arial"/>
                <a:cs typeface="Arial"/>
              </a:rPr>
              <a:t>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endParaRPr lang="en-US" altLang="ko-KR" sz="1200" dirty="0" smtClean="0">
              <a:latin typeface="Arial"/>
              <a:cs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184723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4264065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16832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200901"/>
            <a:ext cx="40841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8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 smtClean="0"/>
              <a:t>이 하는 일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114076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447801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49289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492895"/>
            <a:ext cx="3241826" cy="344740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75333" y="626957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293168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6197" y="1600945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 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4493461" cy="269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1988840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개발 </a:t>
            </a:r>
            <a:r>
              <a:rPr lang="ko-KR" altLang="en-US" sz="1400" dirty="0" smtClean="0"/>
              <a:t>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493446" y="626957"/>
            <a:ext cx="32144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10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종류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493446" y="626957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11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7075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62308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005064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170752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295123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655051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747385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177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48988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885884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597043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6892" y="2234018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나를 변화시킬 키워드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476505" y="4255839"/>
            <a:ext cx="254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+ </a:t>
            </a:r>
            <a:r>
              <a:rPr lang="ko-KR" altLang="en-US" sz="1400" dirty="0" smtClean="0"/>
              <a:t>세상에 가치를 더할 키워드</a:t>
            </a:r>
            <a:endParaRPr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129743" y="1495477"/>
            <a:ext cx="1016170" cy="1203619"/>
            <a:chOff x="1129743" y="1495477"/>
            <a:chExt cx="1016170" cy="12036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58723">
              <a:off x="1036018" y="1589202"/>
              <a:ext cx="1203619" cy="1016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1852227">
              <a:off x="1169775" y="1826508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40</a:t>
              </a:r>
              <a:r>
                <a:rPr lang="ko-KR" altLang="en-US" sz="1200" b="1" dirty="0" smtClean="0"/>
                <a:t>대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실직</a:t>
              </a:r>
              <a:r>
                <a:rPr lang="en-US" altLang="ko-KR" sz="1200" b="1" dirty="0" smtClean="0"/>
                <a:t>(</a:t>
              </a:r>
              <a:r>
                <a:rPr lang="ko-KR" altLang="en-US" sz="1200" b="1" dirty="0" smtClean="0"/>
                <a:t>업</a:t>
              </a:r>
              <a:r>
                <a:rPr lang="en-US" altLang="ko-KR" sz="1200" b="1" dirty="0" smtClean="0"/>
                <a:t>)</a:t>
              </a:r>
              <a:r>
                <a:rPr lang="ko-KR" altLang="en-US" sz="1200" b="1" dirty="0" smtClean="0"/>
                <a:t>자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62880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2852936"/>
            <a:ext cx="4896544" cy="29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</a:t>
            </a:r>
            <a:r>
              <a:rPr lang="en-US" altLang="ko-KR" sz="1400" dirty="0"/>
              <a:t>Inception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V1 </a:t>
            </a:r>
            <a:r>
              <a:rPr lang="ko-KR" altLang="en-US" sz="1400" dirty="0" smtClean="0"/>
              <a:t>업그레이드 버전 구현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35563"/>
            <a:ext cx="5848213" cy="34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30092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2046345" cy="2244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39627"/>
            <a:ext cx="102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</a:t>
            </a:r>
            <a:endParaRPr lang="ko-KR" altLang="en-US" sz="1400" dirty="0"/>
          </a:p>
        </p:txBody>
      </p:sp>
      <p:pic>
        <p:nvPicPr>
          <p:cNvPr id="2" name="[SHANA]인식구현결과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3807" y="2204864"/>
            <a:ext cx="5967857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830092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영상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196751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259632" y="1844824"/>
            <a:ext cx="6444208" cy="3392803"/>
            <a:chOff x="1259632" y="1844824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44824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4929850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에 사용되는 모델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921290"/>
              </p:ext>
            </p:extLst>
          </p:nvPr>
        </p:nvGraphicFramePr>
        <p:xfrm>
          <a:off x="827584" y="1916832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76519"/>
              </p:ext>
            </p:extLst>
          </p:nvPr>
        </p:nvGraphicFramePr>
        <p:xfrm>
          <a:off x="827584" y="1916832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모델 비교 영상</a:t>
            </a:r>
            <a:endParaRPr lang="ko-KR" altLang="en-US" sz="1400" dirty="0"/>
          </a:p>
        </p:txBody>
      </p:sp>
      <p:pic>
        <p:nvPicPr>
          <p:cNvPr id="7" name="[SHANA]SSD Mobilenet on TX2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2708920"/>
            <a:ext cx="3528392" cy="1984721"/>
          </a:xfrm>
          <a:prstGeom prst="rect">
            <a:avLst/>
          </a:prstGeom>
        </p:spPr>
      </p:pic>
      <p:pic>
        <p:nvPicPr>
          <p:cNvPr id="8" name="[SHANA]TensorFlow YOLOv3 TF2.0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2708920"/>
            <a:ext cx="3500322" cy="196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SSD </a:t>
            </a:r>
            <a:r>
              <a:rPr lang="ko-KR" altLang="en-US" sz="1400" dirty="0" smtClean="0"/>
              <a:t>소</a:t>
            </a:r>
            <a:r>
              <a:rPr lang="ko-KR" altLang="en-US" sz="1400" dirty="0"/>
              <a:t>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70080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68" y="2708920"/>
            <a:ext cx="5669749" cy="335417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108750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4316" y="1196752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학습 모델과 미리 </a:t>
            </a:r>
            <a:r>
              <a:rPr lang="ko-KR" altLang="en-US" sz="1400" dirty="0"/>
              <a:t>학습된 </a:t>
            </a:r>
            <a:r>
              <a:rPr lang="ko-KR" altLang="en-US" sz="1400" dirty="0" smtClean="0"/>
              <a:t>가중치 선택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33477"/>
            <a:ext cx="6293740" cy="4248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4316" y="1248305"/>
            <a:ext cx="1595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동영상 활용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pic>
        <p:nvPicPr>
          <p:cNvPr id="4" name="[SHANA]참조외국동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033" y="2081867"/>
            <a:ext cx="627269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36" y="131115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61892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40921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43808" y="33265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알아서 척척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764" y="378822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인공지능과</a:t>
            </a:r>
            <a:r>
              <a:rPr lang="ko-KR" altLang="en-US" sz="1200" dirty="0"/>
              <a:t>의</a:t>
            </a:r>
            <a:r>
              <a:rPr lang="ko-KR" altLang="en-US" sz="1200" dirty="0" smtClean="0"/>
              <a:t>  만남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58069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</a:t>
            </a:r>
            <a:r>
              <a:rPr lang="ko-KR" altLang="en-US" sz="1400" dirty="0" smtClean="0"/>
              <a:t>소개</a:t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r>
              <a:rPr lang="en-US" altLang="ko-KR" sz="1200" dirty="0" smtClean="0"/>
              <a:t>-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인공지능 스마트 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통한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식물 관리 시스템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가정용 스마트 텃밭 상자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사무실용 스마트 화분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909517" y="3619799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21494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60650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장을 </a:t>
            </a:r>
            <a:r>
              <a:rPr lang="ko-KR" altLang="en-US" sz="1200" dirty="0" smtClean="0"/>
              <a:t>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94289"/>
            <a:ext cx="5996108" cy="2592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442659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 중 </a:t>
            </a:r>
            <a:r>
              <a:rPr lang="en-US" altLang="ko-KR" sz="1200" dirty="0"/>
              <a:t>192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46</a:t>
            </a:r>
            <a:r>
              <a:rPr lang="ko-KR" altLang="en-US" sz="1200" dirty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442659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4" y="3685511"/>
            <a:ext cx="5062979" cy="26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348880"/>
            <a:ext cx="5277856" cy="1426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3" y="4005064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1304987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5276" y="1340768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5"/>
            <a:ext cx="5616624" cy="24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51608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51608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08" y="3645024"/>
            <a:ext cx="4767984" cy="27095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412776"/>
            <a:ext cx="806489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※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결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론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정확하게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전처리</a:t>
            </a:r>
            <a:r>
              <a:rPr lang="en-US" altLang="ko-KR" sz="1200" dirty="0" smtClean="0"/>
              <a:t>(preprocessing)’</a:t>
            </a:r>
            <a:r>
              <a:rPr lang="ko-KR" altLang="en-US" sz="1200" dirty="0" smtClean="0"/>
              <a:t> 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많이 하면 </a:t>
            </a:r>
            <a:r>
              <a:rPr lang="ko-KR" altLang="en-US" sz="1200" dirty="0"/>
              <a:t>할 수록 인공 지능은 보다 정확하게 </a:t>
            </a:r>
            <a:r>
              <a:rPr lang="en-US" altLang="ko-KR" sz="1200" dirty="0"/>
              <a:t>'Fire"</a:t>
            </a:r>
            <a:r>
              <a:rPr lang="ko-KR" altLang="en-US" sz="1200" dirty="0"/>
              <a:t>라고 판단되는 부분을 </a:t>
            </a:r>
            <a:r>
              <a:rPr lang="ko-KR" altLang="en-US" sz="1200" dirty="0" smtClean="0"/>
              <a:t>이름 </a:t>
            </a:r>
            <a:r>
              <a:rPr lang="en-US" altLang="ko-KR" sz="1200" dirty="0"/>
              <a:t>'Fire'</a:t>
            </a:r>
            <a:r>
              <a:rPr lang="ko-KR" altLang="en-US" sz="1200" dirty="0"/>
              <a:t>와 함께 네모 박스</a:t>
            </a:r>
            <a:r>
              <a:rPr lang="en-US" altLang="ko-KR" sz="1200" dirty="0"/>
              <a:t>(Bounding Box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형태로 </a:t>
            </a:r>
            <a:r>
              <a:rPr lang="ko-KR" altLang="en-US" sz="1200" dirty="0"/>
              <a:t>표시해 주게 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►► </a:t>
            </a:r>
            <a:r>
              <a:rPr lang="ko-KR" altLang="en-US" sz="1200" dirty="0" smtClean="0">
                <a:solidFill>
                  <a:srgbClr val="FF0000"/>
                </a:solidFill>
                <a:latin typeface="Arial"/>
                <a:cs typeface="Arial"/>
              </a:rPr>
              <a:t>인식률과 정확성이 높아지게 된다</a:t>
            </a: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847394"/>
            <a:ext cx="7450980" cy="1732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93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49396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50878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0" y="206084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K80NVIDIA Tesla K80(RAM 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02879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052736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1556792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1556792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4742778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진행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052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④</a:t>
            </a:r>
            <a:r>
              <a:rPr lang="ko-KR" altLang="en-US" sz="1200" smtClean="0"/>
              <a:t> 학습 동영상</a:t>
            </a:r>
            <a:endParaRPr lang="en-US" altLang="ko-KR" sz="1200" dirty="0"/>
          </a:p>
        </p:txBody>
      </p:sp>
      <p:pic>
        <p:nvPicPr>
          <p:cNvPr id="7" name="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2049174"/>
            <a:ext cx="644323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95536" y="836712"/>
            <a:ext cx="554461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제품 </a:t>
            </a:r>
            <a:r>
              <a:rPr lang="ko-KR" altLang="en-US" sz="1400" dirty="0" smtClean="0"/>
              <a:t>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식물 </a:t>
            </a:r>
            <a:r>
              <a:rPr lang="ko-KR" altLang="en-US" sz="1200" dirty="0"/>
              <a:t>인식 인공지능 프로그램 </a:t>
            </a:r>
            <a:r>
              <a:rPr lang="ko-KR" altLang="en-US" sz="1200" dirty="0" smtClean="0"/>
              <a:t>개발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92314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01008"/>
            <a:ext cx="4172036" cy="23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 확인 </a:t>
            </a:r>
            <a:endParaRPr lang="ko-KR" altLang="en-US" sz="1400" dirty="0"/>
          </a:p>
        </p:txBody>
      </p:sp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2018294"/>
            <a:ext cx="6348347" cy="35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#2.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</a:t>
            </a:r>
            <a:r>
              <a:rPr lang="ko-KR" altLang="en-US" dirty="0"/>
              <a:t>만</a:t>
            </a:r>
            <a:r>
              <a:rPr lang="ko-KR" altLang="en-US" dirty="0" smtClean="0"/>
              <a:t>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39552" y="1556792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1.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845" y="3589842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2.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007604" y="4466136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140968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140967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907" y="1412776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3.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340768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4.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23" y="2276872"/>
            <a:ext cx="4191553" cy="3511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57287" y="5373216"/>
            <a:ext cx="5029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1970544"/>
            <a:ext cx="2984964" cy="2379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01827"/>
            <a:ext cx="4752528" cy="27166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340768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182358" y="1761290"/>
            <a:ext cx="67020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결과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Bounding </a:t>
            </a:r>
            <a:r>
              <a:rPr lang="en-US" altLang="ko-KR" sz="1200" dirty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79630" y="1340768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예상되는 결과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343034" y="2139276"/>
            <a:ext cx="4689129" cy="3835967"/>
            <a:chOff x="2043111" y="1916832"/>
            <a:chExt cx="5057775" cy="41814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111" y="1916832"/>
              <a:ext cx="5057775" cy="418147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593181" y="2006447"/>
              <a:ext cx="1507705" cy="396044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63788" y="175684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57" y="3068960"/>
            <a:ext cx="4938886" cy="1481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568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31115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61892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10559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66619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</a:t>
            </a:r>
            <a:r>
              <a:rPr lang="ko-KR" altLang="en-US" sz="1200" dirty="0" smtClean="0"/>
              <a:t>배우 공유의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20486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폴더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14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하드웨어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004048" y="170080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소프트웨어  </a:t>
            </a:r>
            <a:endParaRPr lang="ko-KR" altLang="en-US" sz="14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711010045"/>
              </p:ext>
            </p:extLst>
          </p:nvPr>
        </p:nvGraphicFramePr>
        <p:xfrm>
          <a:off x="539552" y="2204864"/>
          <a:ext cx="312000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976286836"/>
              </p:ext>
            </p:extLst>
          </p:nvPr>
        </p:nvGraphicFramePr>
        <p:xfrm>
          <a:off x="4860032" y="2492896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412776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처리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라벨링</a:t>
            </a:r>
            <a:r>
              <a:rPr lang="en-US" altLang="ko-KR" sz="1400" dirty="0" smtClean="0"/>
              <a:t>(Labeling) </a:t>
            </a:r>
            <a:r>
              <a:rPr lang="en-US" altLang="ko-KR" sz="1400" dirty="0"/>
              <a:t>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348880"/>
            <a:ext cx="6842670" cy="3024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340768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9.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[SHANA]공유프로젝트gcp학습과정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2504839"/>
            <a:ext cx="6336704" cy="332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2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39148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10.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  <p:pic>
        <p:nvPicPr>
          <p:cNvPr id="5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7185" y="2173631"/>
            <a:ext cx="6264696" cy="3523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</a:t>
            </a:r>
            <a:r>
              <a:rPr lang="ko-KR" altLang="en-US" dirty="0" smtClean="0"/>
              <a:t>사람만 </a:t>
            </a:r>
            <a:r>
              <a:rPr lang="ko-KR" altLang="en-US" dirty="0" smtClean="0"/>
              <a:t>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32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r>
              <a:rPr lang="en-US" altLang="ko-KR" dirty="0" smtClean="0"/>
              <a:t>Siamese Network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Triplet Loss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08801" y="4130653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1" y="1929611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7584" y="1566566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566566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1952202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1929611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2834494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2890957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178030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234493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50347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57063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130653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26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구현 사례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0872" y="1844824"/>
            <a:ext cx="2749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1.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</a:t>
            </a:r>
            <a:r>
              <a:rPr lang="ko-KR" altLang="en-US" sz="1200" dirty="0" smtClean="0">
                <a:latin typeface="Arial"/>
                <a:cs typeface="Arial"/>
              </a:rPr>
              <a:t>직원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dirty="0" err="1" smtClean="0">
                <a:latin typeface="Arial"/>
                <a:cs typeface="Arial"/>
              </a:rPr>
              <a:t>dongwook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2.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</a:t>
            </a:r>
            <a:r>
              <a:rPr lang="ko-KR" altLang="en-US" sz="1200" dirty="0" smtClean="0">
                <a:latin typeface="Arial"/>
                <a:cs typeface="Arial"/>
              </a:rPr>
              <a:t>직원만 을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출입 </a:t>
            </a:r>
            <a:r>
              <a:rPr lang="ko-KR" altLang="en-US" sz="1200" dirty="0" smtClean="0">
                <a:latin typeface="Arial"/>
                <a:cs typeface="Arial"/>
              </a:rPr>
              <a:t>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5598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</a:t>
            </a:r>
            <a:r>
              <a:rPr lang="en-US" altLang="ko-KR" dirty="0" smtClean="0"/>
              <a:t>) 1 –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Ffmpeg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55983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이미지 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 및 자동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아이디어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① </a:t>
            </a:r>
            <a:r>
              <a:rPr lang="ko-KR" altLang="en-US" sz="1200" dirty="0" smtClean="0"/>
              <a:t>성능 좋은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가중치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이미지에서 정교하게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검출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②</a:t>
            </a:r>
            <a:r>
              <a:rPr lang="ko-KR" altLang="en-US" sz="1200" dirty="0" smtClean="0"/>
              <a:t> 원하는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만 자동으로 추출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③ </a:t>
            </a:r>
            <a:r>
              <a:rPr lang="ko-KR" altLang="en-US" sz="1200" dirty="0" smtClean="0"/>
              <a:t>추출된 객체의 정보가 들어있는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파일을 자동으로 생성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7" name="전처리_미완성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2492895"/>
            <a:ext cx="6660232" cy="37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131780"/>
            <a:ext cx="2201072" cy="22010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5486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0476" y="1979652"/>
            <a:ext cx="278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I ‘m a cook.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3671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</a:t>
            </a:r>
            <a:r>
              <a:rPr lang="ko-KR" altLang="en-US" sz="1400" dirty="0" smtClean="0"/>
              <a:t> 하드웨어 </a:t>
            </a:r>
            <a:r>
              <a:rPr lang="en-US" altLang="ko-KR" sz="1400" dirty="0" smtClean="0"/>
              <a:t>MVP </a:t>
            </a:r>
            <a:r>
              <a:rPr lang="ko-KR" altLang="en-US" sz="1400" dirty="0" smtClean="0"/>
              <a:t>구현 </a:t>
            </a:r>
            <a:r>
              <a:rPr lang="ko-KR" altLang="en-US" sz="1400" dirty="0" smtClean="0"/>
              <a:t>영</a:t>
            </a:r>
            <a:r>
              <a:rPr lang="ko-KR" altLang="en-US" sz="1400" dirty="0"/>
              <a:t>상</a:t>
            </a:r>
            <a:endParaRPr lang="ko-KR" altLang="en-US" sz="1400" dirty="0"/>
          </a:p>
        </p:txBody>
      </p:sp>
      <p:pic>
        <p:nvPicPr>
          <p:cNvPr id="6" name="[SHANA]스마트팜MV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5454" y="1988840"/>
            <a:ext cx="588865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773996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50002" y="1402903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마음가짐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254277" y="1844824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세상은 </a:t>
            </a:r>
            <a:r>
              <a:rPr lang="ko-KR" altLang="en-US" sz="1200" dirty="0"/>
              <a:t>넓고 프로그램은 </a:t>
            </a:r>
            <a:r>
              <a:rPr lang="ko-KR" altLang="en-US" sz="1200" dirty="0" smtClean="0"/>
              <a:t>많다</a:t>
            </a:r>
            <a:r>
              <a:rPr lang="en-US" altLang="ko-KR" sz="1200" dirty="0" smtClean="0"/>
              <a:t>. </a:t>
            </a:r>
            <a:r>
              <a:rPr lang="en-US" altLang="ko-KR" sz="1200" dirty="0" smtClean="0"/>
              <a:t> → “</a:t>
            </a:r>
            <a:r>
              <a:rPr lang="ko-KR" altLang="en-US" sz="1200" dirty="0" smtClean="0"/>
              <a:t>검색은 필수다</a:t>
            </a:r>
            <a:r>
              <a:rPr lang="en-US" altLang="ko-KR" sz="1200" dirty="0" smtClean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134616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77648"/>
            <a:ext cx="3629552" cy="1873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54868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31540"/>
            <a:ext cx="3816424" cy="15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5058</TotalTime>
  <Words>3066</Words>
  <Application>Microsoft Office PowerPoint</Application>
  <PresentationFormat>화면 슬라이드 쇼(4:3)</PresentationFormat>
  <Paragraphs>448</Paragraphs>
  <Slides>67</Slides>
  <Notes>11</Notes>
  <HiddenSlides>0</HiddenSlides>
  <MMClips>14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262</cp:revision>
  <dcterms:created xsi:type="dcterms:W3CDTF">2019-09-19T00:38:59Z</dcterms:created>
  <dcterms:modified xsi:type="dcterms:W3CDTF">2019-11-06T11:11:04Z</dcterms:modified>
</cp:coreProperties>
</file>